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Inter" panose="020B0502030000000004" pitchFamily="34" charset="0"/>
      <p:regular r:id="rId13"/>
      <p:bold r:id="rId14"/>
      <p:italic r:id="rId15"/>
      <p:boldItalic r:id="rId16"/>
    </p:embeddedFont>
    <p:embeddedFont>
      <p:font typeface="JetBrains Mono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79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ry Codes" userId="a3ab187f95fbb949" providerId="LiveId" clId="{C43FC3E3-3304-40BA-8F4B-5952B3C58359}"/>
    <pc:docChg chg="undo custSel addSld delSld modSld">
      <pc:chgData name="Harry Codes" userId="a3ab187f95fbb949" providerId="LiveId" clId="{C43FC3E3-3304-40BA-8F4B-5952B3C58359}" dt="2025-11-28T18:38:46.744" v="16" actId="478"/>
      <pc:docMkLst>
        <pc:docMk/>
      </pc:docMkLst>
      <pc:sldChg chg="delSp modSp add del mod">
        <pc:chgData name="Harry Codes" userId="a3ab187f95fbb949" providerId="LiveId" clId="{C43FC3E3-3304-40BA-8F4B-5952B3C58359}" dt="2025-11-28T18:38:46.744" v="16" actId="478"/>
        <pc:sldMkLst>
          <pc:docMk/>
          <pc:sldMk cId="0" sldId="265"/>
        </pc:sldMkLst>
        <pc:spChg chg="mod">
          <ac:chgData name="Harry Codes" userId="a3ab187f95fbb949" providerId="LiveId" clId="{C43FC3E3-3304-40BA-8F4B-5952B3C58359}" dt="2025-11-28T18:38:42.201" v="13" actId="20577"/>
          <ac:spMkLst>
            <pc:docMk/>
            <pc:sldMk cId="0" sldId="265"/>
            <ac:spMk id="253" creationId="{00000000-0000-0000-0000-000000000000}"/>
          </ac:spMkLst>
        </pc:spChg>
        <pc:spChg chg="del mod">
          <ac:chgData name="Harry Codes" userId="a3ab187f95fbb949" providerId="LiveId" clId="{C43FC3E3-3304-40BA-8F4B-5952B3C58359}" dt="2025-11-28T18:38:45.395" v="15" actId="478"/>
          <ac:spMkLst>
            <pc:docMk/>
            <pc:sldMk cId="0" sldId="265"/>
            <ac:spMk id="254" creationId="{00000000-0000-0000-0000-000000000000}"/>
          </ac:spMkLst>
        </pc:spChg>
        <pc:picChg chg="del">
          <ac:chgData name="Harry Codes" userId="a3ab187f95fbb949" providerId="LiveId" clId="{C43FC3E3-3304-40BA-8F4B-5952B3C58359}" dt="2025-11-28T18:38:46.744" v="16" actId="478"/>
          <ac:picMkLst>
            <pc:docMk/>
            <pc:sldMk cId="0" sldId="265"/>
            <ac:picMk id="255" creationId="{00000000-0000-0000-0000-000000000000}"/>
          </ac:picMkLst>
        </pc:picChg>
      </pc:sldChg>
      <pc:sldChg chg="add del">
        <pc:chgData name="Harry Codes" userId="a3ab187f95fbb949" providerId="LiveId" clId="{C43FC3E3-3304-40BA-8F4B-5952B3C58359}" dt="2025-11-28T18:38:38.305" v="4" actId="47"/>
        <pc:sldMkLst>
          <pc:docMk/>
          <pc:sldMk cId="0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3674715" y="2087016"/>
            <a:ext cx="4842569" cy="20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4ADE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SECTION 1: OVERVIEW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3553650" y="2477541"/>
            <a:ext cx="5084698" cy="150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Introduction to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54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Data Analytics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3674715" y="4176563"/>
            <a:ext cx="4842569" cy="365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From Raw Data to Real-World Impact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/>
        </p:nvSpPr>
        <p:spPr>
          <a:xfrm>
            <a:off x="2945606" y="1514475"/>
            <a:ext cx="63007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Thank you</a:t>
            </a:r>
            <a:endParaRPr dirty="0"/>
          </a:p>
        </p:txBody>
      </p:sp>
      <p:sp>
        <p:nvSpPr>
          <p:cNvPr id="256" name="Google Shape;256;p22"/>
          <p:cNvSpPr txBox="1"/>
          <p:nvPr/>
        </p:nvSpPr>
        <p:spPr>
          <a:xfrm>
            <a:off x="5335905" y="4649985"/>
            <a:ext cx="1520190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266950"/>
            <a:ext cx="5238750" cy="320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2266950"/>
            <a:ext cx="5238750" cy="3207841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962025" y="2657475"/>
            <a:ext cx="4680585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0480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Phase 1: The Foundation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6772275" y="2657475"/>
            <a:ext cx="4680585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6670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Phase 2: Mastery &amp; AI</a:t>
            </a:r>
            <a:endParaRPr/>
          </a:p>
        </p:txBody>
      </p:sp>
      <p:pic>
        <p:nvPicPr>
          <p:cNvPr id="98" name="Google Shape;98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2025" y="2667000"/>
            <a:ext cx="304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057275" y="3102262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152525" y="3103225"/>
            <a:ext cx="5159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Introduction to Data Analytics: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Concepts &amp; Process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057275" y="3490852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1152525" y="3491805"/>
            <a:ext cx="4267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Basic Excel: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The universal data tool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1057275" y="387944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1152525" y="3880395"/>
            <a:ext cx="42672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Basic Python: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Automation &amp; AI-powered coding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057275" y="426803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1152525" y="4268985"/>
            <a:ext cx="42672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SQL: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Talking to databases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057275" y="465662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152525" y="4657576"/>
            <a:ext cx="42672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Advanced Python: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Pandas, NumPy, Matplotlib</a:t>
            </a:r>
            <a:endParaRPr/>
          </a:p>
        </p:txBody>
      </p:sp>
      <p:pic>
        <p:nvPicPr>
          <p:cNvPr id="109" name="Google Shape;109;p14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72275" y="2667000"/>
            <a:ext cx="266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/>
          <p:nvPr/>
        </p:nvSpPr>
        <p:spPr>
          <a:xfrm>
            <a:off x="6867525" y="3102262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1" name="Google Shape;111;p14"/>
          <p:cNvSpPr txBox="1"/>
          <p:nvPr/>
        </p:nvSpPr>
        <p:spPr>
          <a:xfrm>
            <a:off x="6962775" y="3103215"/>
            <a:ext cx="42672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AI Tools: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Making coders jealous</a:t>
            </a:r>
            <a:endParaRPr/>
          </a:p>
        </p:txBody>
      </p:sp>
      <p:sp>
        <p:nvSpPr>
          <p:cNvPr id="112" name="Google Shape;112;p14"/>
          <p:cNvSpPr txBox="1"/>
          <p:nvPr/>
        </p:nvSpPr>
        <p:spPr>
          <a:xfrm>
            <a:off x="6867525" y="3490852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3" name="Google Shape;113;p14"/>
          <p:cNvSpPr txBox="1"/>
          <p:nvPr/>
        </p:nvSpPr>
        <p:spPr>
          <a:xfrm>
            <a:off x="6962775" y="3491805"/>
            <a:ext cx="42672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Advanced Excel: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Power user techniques</a:t>
            </a:r>
            <a:endParaRPr/>
          </a:p>
        </p:txBody>
      </p:sp>
      <p:sp>
        <p:nvSpPr>
          <p:cNvPr id="114" name="Google Shape;114;p14"/>
          <p:cNvSpPr txBox="1"/>
          <p:nvPr/>
        </p:nvSpPr>
        <p:spPr>
          <a:xfrm>
            <a:off x="6867525" y="387944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5" name="Google Shape;115;p14"/>
          <p:cNvSpPr txBox="1"/>
          <p:nvPr/>
        </p:nvSpPr>
        <p:spPr>
          <a:xfrm>
            <a:off x="6962775" y="3880395"/>
            <a:ext cx="42672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Git &amp; GitHub: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Version control</a:t>
            </a:r>
            <a:endParaRPr/>
          </a:p>
        </p:txBody>
      </p:sp>
      <p:sp>
        <p:nvSpPr>
          <p:cNvPr id="116" name="Google Shape;116;p14"/>
          <p:cNvSpPr txBox="1"/>
          <p:nvPr/>
        </p:nvSpPr>
        <p:spPr>
          <a:xfrm>
            <a:off x="6867525" y="426803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6962775" y="4268985"/>
            <a:ext cx="42672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Web Dev: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Dashboards &amp; UI</a:t>
            </a:r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6867525" y="465662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6962775" y="4657576"/>
            <a:ext cx="42672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Statistics &amp; Visualization: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Power BI/Tableau</a:t>
            </a:r>
            <a:endParaRPr/>
          </a:p>
        </p:txBody>
      </p:sp>
      <p:sp>
        <p:nvSpPr>
          <p:cNvPr id="120" name="Google Shape;120;p14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Course Roadmap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571500" y="571500"/>
            <a:ext cx="57150" cy="50289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/>
          <p:nvPr/>
        </p:nvSpPr>
        <p:spPr>
          <a:xfrm>
            <a:off x="762000" y="1187946"/>
            <a:ext cx="5000625" cy="1005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What is Data Analytics?</a:t>
            </a: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571500" y="1187946"/>
            <a:ext cx="57150" cy="100578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571500" y="2612826"/>
            <a:ext cx="495300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"The science of analyzing raw data to make conclusions about that information."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571500" y="3801367"/>
            <a:ext cx="4953000" cy="109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Imagine finding a hidden pattern in a messy pile of numbers that saves your company millions. That is data analytics. It's not just about math; it's about </a:t>
            </a: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solving problems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telling stories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with facts.</a:t>
            </a:r>
            <a:endParaRPr/>
          </a:p>
        </p:txBody>
      </p:sp>
      <p:sp>
        <p:nvSpPr>
          <p:cNvPr id="131" name="Google Shape;131;p15"/>
          <p:cNvSpPr txBox="1"/>
          <p:nvPr/>
        </p:nvSpPr>
        <p:spPr>
          <a:xfrm>
            <a:off x="571500" y="5355728"/>
            <a:ext cx="4953000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Discovery</a:t>
            </a:r>
            <a:r>
              <a:rPr lang="en-US" sz="1200" b="0" i="0" u="none" strike="noStrike" cap="none">
                <a:solidFill>
                  <a:srgbClr val="F1F5F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b="0" i="0" u="none" strike="noStrike" cap="none">
                <a:solidFill>
                  <a:srgbClr val="4ADE80"/>
                </a:solidFill>
                <a:latin typeface="Inter"/>
                <a:ea typeface="Inter"/>
                <a:cs typeface="Inter"/>
                <a:sym typeface="Inter"/>
              </a:rPr>
              <a:t>Interpretation</a:t>
            </a:r>
            <a:r>
              <a:rPr lang="en-US" sz="1200" b="0" i="0" u="none" strike="noStrike" cap="none">
                <a:solidFill>
                  <a:srgbClr val="F1F5F9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1200" b="0" i="0" u="none" strike="noStrike" cap="none">
                <a:solidFill>
                  <a:srgbClr val="F472B6"/>
                </a:solidFill>
                <a:latin typeface="Inter"/>
                <a:ea typeface="Inter"/>
                <a:cs typeface="Inter"/>
                <a:sym typeface="Inter"/>
              </a:rPr>
              <a:t>Communication</a:t>
            </a:r>
            <a:endParaRPr/>
          </a:p>
        </p:txBody>
      </p:sp>
      <p:pic>
        <p:nvPicPr>
          <p:cNvPr id="132" name="Google Shape;132;p15" descr="something related to data analytic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5675" y="946775"/>
            <a:ext cx="4876800" cy="487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696467"/>
            <a:ext cx="2547937" cy="234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05187" y="2696467"/>
            <a:ext cx="2547937" cy="234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8875" y="2696467"/>
            <a:ext cx="2547937" cy="2348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072562" y="2696467"/>
            <a:ext cx="2547937" cy="234880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6"/>
          <p:cNvSpPr txBox="1"/>
          <p:nvPr/>
        </p:nvSpPr>
        <p:spPr>
          <a:xfrm>
            <a:off x="817840" y="3648967"/>
            <a:ext cx="2055256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Descriptive</a:t>
            </a:r>
            <a:endParaRPr/>
          </a:p>
        </p:txBody>
      </p:sp>
      <p:sp>
        <p:nvSpPr>
          <p:cNvPr id="143" name="Google Shape;143;p16"/>
          <p:cNvSpPr txBox="1"/>
          <p:nvPr/>
        </p:nvSpPr>
        <p:spPr>
          <a:xfrm>
            <a:off x="866775" y="4113758"/>
            <a:ext cx="1957387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What happened?</a:t>
            </a:r>
            <a:endParaRPr/>
          </a:p>
        </p:txBody>
      </p:sp>
      <p:sp>
        <p:nvSpPr>
          <p:cNvPr id="144" name="Google Shape;144;p16"/>
          <p:cNvSpPr txBox="1"/>
          <p:nvPr/>
        </p:nvSpPr>
        <p:spPr>
          <a:xfrm>
            <a:off x="1140618" y="4578548"/>
            <a:ext cx="140970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(Reports, Dashboards)</a:t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3651527" y="3648967"/>
            <a:ext cx="2055256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Diagnostic</a:t>
            </a:r>
            <a:endParaRPr/>
          </a:p>
        </p:txBody>
      </p:sp>
      <p:sp>
        <p:nvSpPr>
          <p:cNvPr id="146" name="Google Shape;146;p16"/>
          <p:cNvSpPr txBox="1"/>
          <p:nvPr/>
        </p:nvSpPr>
        <p:spPr>
          <a:xfrm>
            <a:off x="3700462" y="4113758"/>
            <a:ext cx="1957387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Why did it happen?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3907631" y="4578548"/>
            <a:ext cx="15430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(Drill-down, Correlations)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6485215" y="3648967"/>
            <a:ext cx="2055256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Predictive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6534150" y="4113758"/>
            <a:ext cx="1957387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What will happen?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6850856" y="4578548"/>
            <a:ext cx="1323975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(Trends, Forecasting)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9318902" y="3648967"/>
            <a:ext cx="2055256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Prescriptive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9367837" y="4113758"/>
            <a:ext cx="1957387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What should we do?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9594056" y="4578548"/>
            <a:ext cx="1504950" cy="16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(Optimization, Strategy)</a:t>
            </a:r>
            <a:endParaRPr/>
          </a:p>
        </p:txBody>
      </p:sp>
      <p:pic>
        <p:nvPicPr>
          <p:cNvPr id="154" name="Google Shape;154;p16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54968" y="3029842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512468" y="3029842"/>
            <a:ext cx="3333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6" descr="image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203656" y="3029842"/>
            <a:ext cx="28575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6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4 Types of Analytics</a:t>
            </a: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571500" y="571500"/>
            <a:ext cx="57150" cy="50289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" y="1965870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7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700" y="2042070"/>
            <a:ext cx="3657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/>
          <p:nvPr/>
        </p:nvSpPr>
        <p:spPr>
          <a:xfrm>
            <a:off x="7004710" y="2761300"/>
            <a:ext cx="2490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1.</a:t>
            </a:r>
            <a:endParaRPr/>
          </a:p>
        </p:txBody>
      </p:sp>
      <p:sp>
        <p:nvSpPr>
          <p:cNvPr id="166" name="Google Shape;166;p17"/>
          <p:cNvSpPr txBox="1"/>
          <p:nvPr/>
        </p:nvSpPr>
        <p:spPr>
          <a:xfrm>
            <a:off x="7143750" y="2762250"/>
            <a:ext cx="44767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143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Ask: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Define the problem clearly.</a:t>
            </a:r>
            <a:endParaRPr/>
          </a:p>
        </p:txBody>
      </p:sp>
      <p:sp>
        <p:nvSpPr>
          <p:cNvPr id="167" name="Google Shape;167;p17"/>
          <p:cNvSpPr txBox="1"/>
          <p:nvPr/>
        </p:nvSpPr>
        <p:spPr>
          <a:xfrm>
            <a:off x="6991350" y="3149875"/>
            <a:ext cx="2418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2.</a:t>
            </a: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7112525" y="3149890"/>
            <a:ext cx="4476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Prepare: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Collect and store data.</a:t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6991350" y="3538477"/>
            <a:ext cx="15240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3.</a:t>
            </a:r>
            <a:endParaRPr/>
          </a:p>
        </p:txBody>
      </p:sp>
      <p:sp>
        <p:nvSpPr>
          <p:cNvPr id="170" name="Google Shape;170;p17"/>
          <p:cNvSpPr txBox="1"/>
          <p:nvPr/>
        </p:nvSpPr>
        <p:spPr>
          <a:xfrm>
            <a:off x="7112525" y="3538480"/>
            <a:ext cx="4476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Process: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Clean and check for errors.</a:t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6991350" y="3927075"/>
            <a:ext cx="2151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4.</a:t>
            </a:r>
            <a:endParaRPr/>
          </a:p>
        </p:txBody>
      </p:sp>
      <p:sp>
        <p:nvSpPr>
          <p:cNvPr id="172" name="Google Shape;172;p17"/>
          <p:cNvSpPr txBox="1"/>
          <p:nvPr/>
        </p:nvSpPr>
        <p:spPr>
          <a:xfrm>
            <a:off x="7112525" y="3911752"/>
            <a:ext cx="4476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DE80"/>
                </a:solidFill>
                <a:latin typeface="Inter"/>
                <a:ea typeface="Inter"/>
                <a:cs typeface="Inter"/>
                <a:sym typeface="Inter"/>
              </a:rPr>
              <a:t>Analyze: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Find patterns and trends.</a:t>
            </a:r>
            <a:endParaRPr/>
          </a:p>
        </p:txBody>
      </p:sp>
      <p:sp>
        <p:nvSpPr>
          <p:cNvPr id="173" name="Google Shape;173;p17"/>
          <p:cNvSpPr txBox="1"/>
          <p:nvPr/>
        </p:nvSpPr>
        <p:spPr>
          <a:xfrm>
            <a:off x="6991350" y="4315658"/>
            <a:ext cx="1524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5</a:t>
            </a:r>
            <a:r>
              <a:rPr lang="en-US" sz="1350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7112525" y="4315660"/>
            <a:ext cx="4476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5240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DE80"/>
                </a:solidFill>
                <a:latin typeface="Inter"/>
                <a:ea typeface="Inter"/>
                <a:cs typeface="Inter"/>
                <a:sym typeface="Inter"/>
              </a:rPr>
              <a:t>Share: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Visualize and tell the story.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7010702" y="4704250"/>
            <a:ext cx="1956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6.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7112600" y="4704226"/>
            <a:ext cx="44769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42875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 i="0" u="none" strike="noStrike" cap="none">
                <a:solidFill>
                  <a:srgbClr val="4ADE80"/>
                </a:solidFill>
                <a:latin typeface="Inter"/>
                <a:ea typeface="Inter"/>
                <a:cs typeface="Inter"/>
                <a:sym typeface="Inter"/>
              </a:rPr>
              <a:t>Act: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 Make data-driven decisions.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The Data Analysis Process</a:t>
            </a:r>
            <a:endParaRPr/>
          </a:p>
        </p:txBody>
      </p:sp>
      <p:sp>
        <p:nvSpPr>
          <p:cNvPr id="178" name="Google Shape;178;p17"/>
          <p:cNvSpPr/>
          <p:nvPr/>
        </p:nvSpPr>
        <p:spPr>
          <a:xfrm>
            <a:off x="571500" y="571500"/>
            <a:ext cx="57150" cy="50289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544067"/>
            <a:ext cx="3429000" cy="265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1500" y="2544067"/>
            <a:ext cx="3429000" cy="265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91500" y="2544067"/>
            <a:ext cx="3429000" cy="265360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/>
          <p:nvPr/>
        </p:nvSpPr>
        <p:spPr>
          <a:xfrm>
            <a:off x="771525" y="2934592"/>
            <a:ext cx="3028950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4ADE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2.5M+</a:t>
            </a:r>
            <a:endParaRPr/>
          </a:p>
        </p:txBody>
      </p:sp>
      <p:sp>
        <p:nvSpPr>
          <p:cNvPr id="188" name="Google Shape;188;p18"/>
          <p:cNvSpPr txBox="1"/>
          <p:nvPr/>
        </p:nvSpPr>
        <p:spPr>
          <a:xfrm>
            <a:off x="771525" y="4039492"/>
            <a:ext cx="30289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NEW JOBS BY 2026</a:t>
            </a:r>
            <a:endParaRPr/>
          </a:p>
        </p:txBody>
      </p:sp>
      <p:sp>
        <p:nvSpPr>
          <p:cNvPr id="189" name="Google Shape;189;p18"/>
          <p:cNvSpPr txBox="1"/>
          <p:nvPr/>
        </p:nvSpPr>
        <p:spPr>
          <a:xfrm>
            <a:off x="771525" y="4410967"/>
            <a:ext cx="30289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High demand across all industries.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4581525" y="2934592"/>
            <a:ext cx="30291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4ADE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₹</a:t>
            </a:r>
            <a:r>
              <a:rPr lang="en-US" sz="6000" b="1" i="0" u="none" strike="noStrike" cap="none">
                <a:solidFill>
                  <a:srgbClr val="4ADE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8.5</a:t>
            </a:r>
            <a:r>
              <a:rPr lang="en-US" sz="6000" b="1">
                <a:solidFill>
                  <a:srgbClr val="4ADE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L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4581525" y="4039492"/>
            <a:ext cx="30289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AVG. ENTRY SALARY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4581525" y="4410967"/>
            <a:ext cx="30289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Competitive pay for skilled analysts.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8391525" y="2934592"/>
            <a:ext cx="3028950" cy="100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rgbClr val="4ADE80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60%</a:t>
            </a:r>
            <a:endParaRPr/>
          </a:p>
        </p:txBody>
      </p:sp>
      <p:sp>
        <p:nvSpPr>
          <p:cNvPr id="194" name="Google Shape;194;p18"/>
          <p:cNvSpPr txBox="1"/>
          <p:nvPr/>
        </p:nvSpPr>
        <p:spPr>
          <a:xfrm>
            <a:off x="8391525" y="4039492"/>
            <a:ext cx="302895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DECISION IMPACT</a:t>
            </a:r>
            <a:endParaRPr/>
          </a:p>
        </p:txBody>
      </p:sp>
      <p:sp>
        <p:nvSpPr>
          <p:cNvPr id="195" name="Google Shape;195;p18"/>
          <p:cNvSpPr txBox="1"/>
          <p:nvPr/>
        </p:nvSpPr>
        <p:spPr>
          <a:xfrm>
            <a:off x="8391525" y="4410967"/>
            <a:ext cx="3028950" cy="243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Companies rely on data, not guesses.</a:t>
            </a:r>
            <a:endParaRPr/>
          </a:p>
        </p:txBody>
      </p:sp>
      <p:sp>
        <p:nvSpPr>
          <p:cNvPr id="196" name="Google Shape;196;p18"/>
          <p:cNvSpPr txBox="1"/>
          <p:nvPr/>
        </p:nvSpPr>
        <p:spPr>
          <a:xfrm>
            <a:off x="762000" y="571500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Why Learn Data Analytics?</a:t>
            </a: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571500" y="571500"/>
            <a:ext cx="57150" cy="50289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 txBox="1"/>
          <p:nvPr/>
        </p:nvSpPr>
        <p:spPr>
          <a:xfrm>
            <a:off x="762000" y="1524148"/>
            <a:ext cx="50006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Your Toolkit</a:t>
            </a: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571500" y="1524148"/>
            <a:ext cx="57150" cy="50289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571500" y="4888110"/>
            <a:ext cx="495300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1" u="none" strike="noStrike" cap="none">
                <a:solidFill>
                  <a:srgbClr val="94A3B8"/>
                </a:solidFill>
                <a:latin typeface="Inter"/>
                <a:ea typeface="Inter"/>
                <a:cs typeface="Inter"/>
                <a:sym typeface="Inter"/>
              </a:rPr>
              <a:t>+ Git for version control &amp; Web Dev for presentation.</a:t>
            </a:r>
            <a:endParaRPr/>
          </a:p>
        </p:txBody>
      </p:sp>
      <p:sp>
        <p:nvSpPr>
          <p:cNvPr id="206" name="Google Shape;206;p19"/>
          <p:cNvSpPr txBox="1"/>
          <p:nvPr/>
        </p:nvSpPr>
        <p:spPr>
          <a:xfrm>
            <a:off x="645721" y="2408039"/>
            <a:ext cx="25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Excel</a:t>
            </a:r>
            <a:endParaRPr/>
          </a:p>
        </p:txBody>
      </p:sp>
      <p:sp>
        <p:nvSpPr>
          <p:cNvPr id="207" name="Google Shape;207;p19"/>
          <p:cNvSpPr txBox="1"/>
          <p:nvPr/>
        </p:nvSpPr>
        <p:spPr>
          <a:xfrm>
            <a:off x="571500" y="2769989"/>
            <a:ext cx="23812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The universal language of business data.</a:t>
            </a:r>
            <a:endParaRPr/>
          </a:p>
        </p:txBody>
      </p:sp>
      <p:sp>
        <p:nvSpPr>
          <p:cNvPr id="208" name="Google Shape;208;p19"/>
          <p:cNvSpPr txBox="1"/>
          <p:nvPr/>
        </p:nvSpPr>
        <p:spPr>
          <a:xfrm>
            <a:off x="3217471" y="2408039"/>
            <a:ext cx="25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SQL</a:t>
            </a:r>
            <a:endParaRPr/>
          </a:p>
        </p:txBody>
      </p:sp>
      <p:sp>
        <p:nvSpPr>
          <p:cNvPr id="209" name="Google Shape;209;p19"/>
          <p:cNvSpPr txBox="1"/>
          <p:nvPr/>
        </p:nvSpPr>
        <p:spPr>
          <a:xfrm>
            <a:off x="3143250" y="2769989"/>
            <a:ext cx="23812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Communicating directly with databases.</a:t>
            </a:r>
            <a:endParaRPr/>
          </a:p>
        </p:txBody>
      </p:sp>
      <p:sp>
        <p:nvSpPr>
          <p:cNvPr id="210" name="Google Shape;210;p19"/>
          <p:cNvSpPr txBox="1"/>
          <p:nvPr/>
        </p:nvSpPr>
        <p:spPr>
          <a:xfrm>
            <a:off x="596240" y="3600450"/>
            <a:ext cx="25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145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Python</a:t>
            </a:r>
            <a:endParaRPr/>
          </a:p>
        </p:txBody>
      </p:sp>
      <p:sp>
        <p:nvSpPr>
          <p:cNvPr id="211" name="Google Shape;211;p19"/>
          <p:cNvSpPr txBox="1"/>
          <p:nvPr/>
        </p:nvSpPr>
        <p:spPr>
          <a:xfrm>
            <a:off x="571500" y="3962400"/>
            <a:ext cx="23812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Advanced analysis and automation.</a:t>
            </a:r>
            <a:endParaRPr/>
          </a:p>
        </p:txBody>
      </p:sp>
      <p:sp>
        <p:nvSpPr>
          <p:cNvPr id="212" name="Google Shape;212;p19"/>
          <p:cNvSpPr txBox="1"/>
          <p:nvPr/>
        </p:nvSpPr>
        <p:spPr>
          <a:xfrm>
            <a:off x="3180360" y="3600450"/>
            <a:ext cx="2500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9075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Tableau/BI</a:t>
            </a:r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3143250" y="3962400"/>
            <a:ext cx="238125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Creating stunning visual dashboards.</a:t>
            </a:r>
            <a:endParaRPr/>
          </a:p>
        </p:txBody>
      </p:sp>
      <p:pic>
        <p:nvPicPr>
          <p:cNvPr id="214" name="Google Shape;214;p1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2417564"/>
            <a:ext cx="19050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43250" y="2417564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9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1500" y="3609975"/>
            <a:ext cx="1714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143250" y="3609975"/>
            <a:ext cx="2190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95375" y="1018075"/>
            <a:ext cx="5126100" cy="51261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1500" y="4181326"/>
            <a:ext cx="5238750" cy="773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1750" y="1251644"/>
            <a:ext cx="5238750" cy="523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/>
          <p:nvPr/>
        </p:nvSpPr>
        <p:spPr>
          <a:xfrm>
            <a:off x="571500" y="1251644"/>
            <a:ext cx="5500687" cy="293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i="0" u="none" strike="noStrike" cap="none">
                <a:solidFill>
                  <a:srgbClr val="38BDF8"/>
                </a:solidFill>
                <a:latin typeface="Inter"/>
                <a:ea typeface="Inter"/>
                <a:cs typeface="Inter"/>
                <a:sym typeface="Inter"/>
              </a:rPr>
              <a:t>Make Coders Jealous</a:t>
            </a:r>
            <a:endParaRPr/>
          </a:p>
        </p:txBody>
      </p:sp>
      <p:sp>
        <p:nvSpPr>
          <p:cNvPr id="227" name="Google Shape;227;p20"/>
          <p:cNvSpPr txBox="1"/>
          <p:nvPr/>
        </p:nvSpPr>
        <p:spPr>
          <a:xfrm>
            <a:off x="571500" y="1716434"/>
            <a:ext cx="5238750" cy="54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In this course, we don't just learn to code; we learn to </a:t>
            </a:r>
            <a:r>
              <a:rPr lang="en-US" sz="1350" b="1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co-pilot with AI</a:t>
            </a: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/>
          </a:p>
        </p:txBody>
      </p:sp>
      <p:sp>
        <p:nvSpPr>
          <p:cNvPr id="228" name="Google Shape;228;p20"/>
          <p:cNvSpPr txBox="1"/>
          <p:nvPr/>
        </p:nvSpPr>
        <p:spPr>
          <a:xfrm>
            <a:off x="666750" y="2454562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762000" y="2455515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Auto-generate complex SQL queries.</a:t>
            </a:r>
            <a:endParaRPr/>
          </a:p>
        </p:txBody>
      </p:sp>
      <p:sp>
        <p:nvSpPr>
          <p:cNvPr id="230" name="Google Shape;230;p20"/>
          <p:cNvSpPr txBox="1"/>
          <p:nvPr/>
        </p:nvSpPr>
        <p:spPr>
          <a:xfrm>
            <a:off x="666750" y="2843152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31" name="Google Shape;231;p20"/>
          <p:cNvSpPr txBox="1"/>
          <p:nvPr/>
        </p:nvSpPr>
        <p:spPr>
          <a:xfrm>
            <a:off x="762000" y="2844105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Debug Python scripts in seconds.</a:t>
            </a:r>
            <a:endParaRPr/>
          </a:p>
        </p:txBody>
      </p:sp>
      <p:sp>
        <p:nvSpPr>
          <p:cNvPr id="232" name="Google Shape;232;p20"/>
          <p:cNvSpPr txBox="1"/>
          <p:nvPr/>
        </p:nvSpPr>
        <p:spPr>
          <a:xfrm>
            <a:off x="666750" y="323174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33" name="Google Shape;233;p20"/>
          <p:cNvSpPr txBox="1"/>
          <p:nvPr/>
        </p:nvSpPr>
        <p:spPr>
          <a:xfrm>
            <a:off x="762000" y="3232695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Automate boring data cleaning tasks.</a:t>
            </a:r>
            <a:endParaRPr/>
          </a:p>
        </p:txBody>
      </p:sp>
      <p:sp>
        <p:nvSpPr>
          <p:cNvPr id="234" name="Google Shape;234;p20"/>
          <p:cNvSpPr txBox="1"/>
          <p:nvPr/>
        </p:nvSpPr>
        <p:spPr>
          <a:xfrm>
            <a:off x="666750" y="3620333"/>
            <a:ext cx="95250" cy="276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•</a:t>
            </a:r>
            <a:endParaRPr/>
          </a:p>
        </p:txBody>
      </p:sp>
      <p:sp>
        <p:nvSpPr>
          <p:cNvPr id="235" name="Google Shape;235;p20"/>
          <p:cNvSpPr txBox="1"/>
          <p:nvPr/>
        </p:nvSpPr>
        <p:spPr>
          <a:xfrm>
            <a:off x="762000" y="3621285"/>
            <a:ext cx="5048250" cy="274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25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0" i="0" u="none" strike="noStrike" cap="none">
                <a:solidFill>
                  <a:srgbClr val="CBD5E1"/>
                </a:solidFill>
                <a:latin typeface="Inter"/>
                <a:ea typeface="Inter"/>
                <a:cs typeface="Inter"/>
                <a:sym typeface="Inter"/>
              </a:rPr>
              <a:t>Predict trends with Machine Learning libraries.</a:t>
            </a:r>
            <a:endParaRPr/>
          </a:p>
        </p:txBody>
      </p:sp>
      <p:sp>
        <p:nvSpPr>
          <p:cNvPr id="236" name="Google Shape;236;p20"/>
          <p:cNvSpPr txBox="1"/>
          <p:nvPr/>
        </p:nvSpPr>
        <p:spPr>
          <a:xfrm>
            <a:off x="752475" y="4324201"/>
            <a:ext cx="4914900" cy="487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"AI won't replace analysts. Analysts who use AI will replace those who don't."</a:t>
            </a:r>
            <a:endParaRPr/>
          </a:p>
        </p:txBody>
      </p:sp>
      <p:sp>
        <p:nvSpPr>
          <p:cNvPr id="237" name="Google Shape;237;p20"/>
          <p:cNvSpPr txBox="1"/>
          <p:nvPr/>
        </p:nvSpPr>
        <p:spPr>
          <a:xfrm>
            <a:off x="762000" y="367754"/>
            <a:ext cx="11401425" cy="502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E2E8F0"/>
                </a:solidFill>
                <a:latin typeface="Inter"/>
                <a:ea typeface="Inter"/>
                <a:cs typeface="Inter"/>
                <a:sym typeface="Inter"/>
              </a:rPr>
              <a:t>AI: The Unfair Advantage</a:t>
            </a: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571500" y="367754"/>
            <a:ext cx="57150" cy="502890"/>
          </a:xfrm>
          <a:prstGeom prst="rect">
            <a:avLst/>
          </a:prstGeom>
          <a:solidFill>
            <a:srgbClr val="06B6D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0" title="ChatGPT Image Nov 26, 2025, 02_03_25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2125" y="1163925"/>
            <a:ext cx="7320188" cy="48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93B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1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127944"/>
            <a:ext cx="7620000" cy="260196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 txBox="1"/>
          <p:nvPr/>
        </p:nvSpPr>
        <p:spPr>
          <a:xfrm>
            <a:off x="419576" y="2708969"/>
            <a:ext cx="6780847" cy="251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Visualization</a:t>
            </a:r>
            <a:endParaRPr/>
          </a:p>
        </p:txBody>
      </p:sp>
      <p:sp>
        <p:nvSpPr>
          <p:cNvPr id="247" name="Google Shape;247;p21"/>
          <p:cNvSpPr txBox="1"/>
          <p:nvPr/>
        </p:nvSpPr>
        <p:spPr>
          <a:xfrm>
            <a:off x="581025" y="3188940"/>
            <a:ext cx="6457950" cy="73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is useless if no one understands it.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We will learn to build dashboards that tell a story.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</Words>
  <Application>Microsoft Office PowerPoint</Application>
  <PresentationFormat>Widescreen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</vt:lpstr>
      <vt:lpstr>Calibri</vt:lpstr>
      <vt:lpstr>JetBrains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Harry Codes</cp:lastModifiedBy>
  <cp:revision>1</cp:revision>
  <dcterms:modified xsi:type="dcterms:W3CDTF">2025-11-28T18:38:47Z</dcterms:modified>
</cp:coreProperties>
</file>